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</p:sldIdLst>
  <p:sldSz cy="5143500" cx="9144000"/>
  <p:notesSz cx="6858000" cy="9144000"/>
  <p:embeddedFontLst>
    <p:embeddedFont>
      <p:font typeface="Helvetica Neue"/>
      <p:regular r:id="rId83"/>
      <p:bold r:id="rId84"/>
      <p:italic r:id="rId85"/>
      <p:boldItalic r:id="rId86"/>
    </p:embeddedFont>
    <p:embeddedFont>
      <p:font typeface="Helvetica Neue Light"/>
      <p:regular r:id="rId87"/>
      <p:bold r:id="rId88"/>
      <p:italic r:id="rId89"/>
      <p:boldItalic r:id="rId9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font" Target="fonts/HelveticaNeue-bold.fntdata"/><Relationship Id="rId83" Type="http://schemas.openxmlformats.org/officeDocument/2006/relationships/font" Target="fonts/HelveticaNeue-regular.fntdata"/><Relationship Id="rId42" Type="http://schemas.openxmlformats.org/officeDocument/2006/relationships/slide" Target="slides/slide38.xml"/><Relationship Id="rId86" Type="http://schemas.openxmlformats.org/officeDocument/2006/relationships/font" Target="fonts/HelveticaNeue-boldItalic.fntdata"/><Relationship Id="rId41" Type="http://schemas.openxmlformats.org/officeDocument/2006/relationships/slide" Target="slides/slide37.xml"/><Relationship Id="rId85" Type="http://schemas.openxmlformats.org/officeDocument/2006/relationships/font" Target="fonts/HelveticaNeue-italic.fntdata"/><Relationship Id="rId44" Type="http://schemas.openxmlformats.org/officeDocument/2006/relationships/slide" Target="slides/slide40.xml"/><Relationship Id="rId88" Type="http://schemas.openxmlformats.org/officeDocument/2006/relationships/font" Target="fonts/HelveticaNeueLight-bold.fntdata"/><Relationship Id="rId43" Type="http://schemas.openxmlformats.org/officeDocument/2006/relationships/slide" Target="slides/slide39.xml"/><Relationship Id="rId87" Type="http://schemas.openxmlformats.org/officeDocument/2006/relationships/font" Target="fonts/HelveticaNeueLight-regular.fntdata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9" Type="http://schemas.openxmlformats.org/officeDocument/2006/relationships/font" Target="fonts/HelveticaNeueLight-italic.fntdata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slide" Target="slides/slide75.xml"/><Relationship Id="rId34" Type="http://schemas.openxmlformats.org/officeDocument/2006/relationships/slide" Target="slides/slide30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90" Type="http://schemas.openxmlformats.org/officeDocument/2006/relationships/font" Target="fonts/HelveticaNeueLight-boldItalic.fntdata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Shape 4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Shape 4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Shape 5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Shape 5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Shape 5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Shape 5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Shape 5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Shape 5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Shape 5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Shape 5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Shape 5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Shape 5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Shape 5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Shape 6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Shape 6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Shape 6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Shape 6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Shape 6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Shape 6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Shape 7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Shape 7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Shape 7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Shape 7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Shape 7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Shape 7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Shape 7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Shape 7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Shape 7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Shape 7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Shape 7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Shape 7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Shape 7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Shape 7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Shape 7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8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Shape 8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12.png"/><Relationship Id="rId13" Type="http://schemas.openxmlformats.org/officeDocument/2006/relationships/image" Target="../media/image13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9" Type="http://schemas.openxmlformats.org/officeDocument/2006/relationships/image" Target="../media/image10.png"/><Relationship Id="rId15" Type="http://schemas.openxmlformats.org/officeDocument/2006/relationships/image" Target="../media/image18.png"/><Relationship Id="rId14" Type="http://schemas.openxmlformats.org/officeDocument/2006/relationships/image" Target="../media/image16.png"/><Relationship Id="rId16" Type="http://schemas.openxmlformats.org/officeDocument/2006/relationships/image" Target="../media/image22.png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image" Target="../media/image8.png"/><Relationship Id="rId8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7.png"/><Relationship Id="rId6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image" Target="../media/image30.png"/><Relationship Id="rId5" Type="http://schemas.openxmlformats.org/officeDocument/2006/relationships/image" Target="../media/image36.png"/><Relationship Id="rId6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1.png"/><Relationship Id="rId4" Type="http://schemas.openxmlformats.org/officeDocument/2006/relationships/hyperlink" Target="https://goo.gl/PZNNGY" TargetMode="External"/><Relationship Id="rId5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hyperlink" Target="https://yermilov.github.io/" TargetMode="External"/><Relationship Id="rId5" Type="http://schemas.openxmlformats.org/officeDocument/2006/relationships/hyperlink" Target="https://twitter.com/yermilov17" TargetMode="External"/><Relationship Id="rId6" Type="http://schemas.openxmlformats.org/officeDocument/2006/relationships/hyperlink" Target="https://www.facebook.com/yaroslav.yermilov" TargetMode="External"/><Relationship Id="rId7" Type="http://schemas.openxmlformats.org/officeDocument/2006/relationships/hyperlink" Target="https://ua.linkedin.com/pub/yaroslav-yermilov/58/682/506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0.png"/></Relationships>
</file>

<file path=ppt/slides/_rels/slide77.xml.rels><?xml version="1.0" encoding="UTF-8" standalone="yes"?><Relationships xmlns="http://schemas.openxmlformats.org/package/2006/relationships"><Relationship Id="rId11" Type="http://schemas.openxmlformats.org/officeDocument/2006/relationships/hyperlink" Target="https://manning-content.s3.amazonaws.com/download/7/c7e285f-d8da-476e-b4b7-54edf3cdf3be/GroovyinA1_CH18.pdf" TargetMode="External"/><Relationship Id="rId10" Type="http://schemas.openxmlformats.org/officeDocument/2006/relationships/hyperlink" Target="http://www.gpars.org/webapp/guide/index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3.png"/><Relationship Id="rId4" Type="http://schemas.openxmlformats.org/officeDocument/2006/relationships/hyperlink" Target="https://github.com/yermilov/gpars-talk" TargetMode="External"/><Relationship Id="rId9" Type="http://schemas.openxmlformats.org/officeDocument/2006/relationships/hyperlink" Target="https://groovy-community.slack.com/messages/C2PDVRJ0Y/" TargetMode="External"/><Relationship Id="rId5" Type="http://schemas.openxmlformats.org/officeDocument/2006/relationships/hyperlink" Target="https://www.youtube.com/watch?v=7AByMX76c_4" TargetMode="External"/><Relationship Id="rId6" Type="http://schemas.openxmlformats.org/officeDocument/2006/relationships/hyperlink" Target="https://www.infoq.com/presentations/gpars" TargetMode="External"/><Relationship Id="rId7" Type="http://schemas.openxmlformats.org/officeDocument/2006/relationships/hyperlink" Target="http://www.gpars.org/" TargetMode="External"/><Relationship Id="rId8" Type="http://schemas.openxmlformats.org/officeDocument/2006/relationships/hyperlink" Target="https://github.com/GPars/GPars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4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432281iDADEAFC04868CE5C" id="54" name="Shape 54"/>
          <p:cNvPicPr preferRelativeResize="0"/>
          <p:nvPr/>
        </p:nvPicPr>
        <p:blipFill rotWithShape="1">
          <a:blip r:embed="rId3">
            <a:alphaModFix amt="30000"/>
          </a:blip>
          <a:srcRect b="17188" l="0" r="0" t="1718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>
            <p:ph type="ctrTitle"/>
          </p:nvPr>
        </p:nvSpPr>
        <p:spPr>
          <a:xfrm>
            <a:off x="0" y="1689825"/>
            <a:ext cx="9144000" cy="2590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GPars: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Unsung Hero of Concurrency in Practice</a:t>
            </a:r>
          </a:p>
        </p:txBody>
      </p:sp>
      <p:sp>
        <p:nvSpPr>
          <p:cNvPr id="56" name="Shape 56"/>
          <p:cNvSpPr txBox="1"/>
          <p:nvPr/>
        </p:nvSpPr>
        <p:spPr>
          <a:xfrm>
            <a:off x="-150" y="4795200"/>
            <a:ext cx="91440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http://playstationna.i.lithium.com/t5/image/serverpage/image-id/432281iDADEAFC04868CE5C?v=1.0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012" y="0"/>
            <a:ext cx="675398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450" y="1230437"/>
            <a:ext cx="7277100" cy="2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6837" y="152400"/>
            <a:ext cx="5830312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637" y="152387"/>
            <a:ext cx="5857875" cy="29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9337" y="1880012"/>
            <a:ext cx="5743575" cy="29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55887" y="261937"/>
            <a:ext cx="3648075" cy="46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9337" y="261950"/>
            <a:ext cx="5495925" cy="48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1937" y="166662"/>
            <a:ext cx="4867275" cy="45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87387" y="1604962"/>
            <a:ext cx="3933825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038137" y="223825"/>
            <a:ext cx="3457575" cy="46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254466" y="95262"/>
            <a:ext cx="411666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09922" y="-71425"/>
            <a:ext cx="298915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00350" y="890587"/>
            <a:ext cx="3343275" cy="35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783712" y="-9525"/>
            <a:ext cx="4067175" cy="501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16">
            <a:alphaModFix amt="92000"/>
          </a:blip>
          <a:stretch>
            <a:fillRect/>
          </a:stretch>
        </p:blipFill>
        <p:spPr>
          <a:xfrm>
            <a:off x="-34975" y="-9525"/>
            <a:ext cx="9213900" cy="616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713" y="611712"/>
            <a:ext cx="5152051" cy="37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/>
          <p:nvPr>
            <p:ph type="title"/>
          </p:nvPr>
        </p:nvSpPr>
        <p:spPr>
          <a:xfrm>
            <a:off x="6227312" y="1982637"/>
            <a:ext cx="1995900" cy="1065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developer</a:t>
            </a:r>
          </a:p>
        </p:txBody>
      </p:sp>
      <p:sp>
        <p:nvSpPr>
          <p:cNvPr id="154" name="Shape 154"/>
          <p:cNvSpPr txBox="1"/>
          <p:nvPr>
            <p:ph type="title"/>
          </p:nvPr>
        </p:nvSpPr>
        <p:spPr>
          <a:xfrm>
            <a:off x="920787" y="0"/>
            <a:ext cx="4169700" cy="144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guidelines for developing concurrent code</a:t>
            </a:r>
          </a:p>
        </p:txBody>
      </p:sp>
      <p:sp>
        <p:nvSpPr>
          <p:cNvPr id="155" name="Shape 155"/>
          <p:cNvSpPr txBox="1"/>
          <p:nvPr>
            <p:ph type="title"/>
          </p:nvPr>
        </p:nvSpPr>
        <p:spPr>
          <a:xfrm>
            <a:off x="3006537" y="4305275"/>
            <a:ext cx="3040800" cy="7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 toolbox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the same mutable state variable without appropriate synchronization, your program is broken.</a:t>
            </a:r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share the state variable across threads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 the state variable immutable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synchronization whenever accessing the state variable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576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7625" y="638350"/>
            <a:ext cx="5286374" cy="38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 rotWithShape="1">
          <a:blip r:embed="rId4">
            <a:alphaModFix/>
          </a:blip>
          <a:srcRect b="7578" l="0" r="0" t="0"/>
          <a:stretch/>
        </p:blipFill>
        <p:spPr>
          <a:xfrm>
            <a:off x="3857625" y="638350"/>
            <a:ext cx="5286374" cy="357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 rotWithShape="1">
          <a:blip r:embed="rId4">
            <a:alphaModFix/>
          </a:blip>
          <a:srcRect b="13051" l="0" r="0" t="0"/>
          <a:stretch/>
        </p:blipFill>
        <p:spPr>
          <a:xfrm>
            <a:off x="3857625" y="638350"/>
            <a:ext cx="5286374" cy="33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4">
            <a:alphaModFix/>
          </a:blip>
          <a:srcRect b="18160" l="0" r="0" t="0"/>
          <a:stretch/>
        </p:blipFill>
        <p:spPr>
          <a:xfrm>
            <a:off x="3857625" y="638350"/>
            <a:ext cx="5286374" cy="31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4">
            <a:alphaModFix/>
          </a:blip>
          <a:srcRect b="67060" l="0" r="0" t="0"/>
          <a:stretch/>
        </p:blipFill>
        <p:spPr>
          <a:xfrm>
            <a:off x="3857625" y="638350"/>
            <a:ext cx="5286374" cy="12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 rotWithShape="1">
          <a:blip r:embed="rId4">
            <a:alphaModFix/>
          </a:blip>
          <a:srcRect b="79285" l="0" r="0" t="0"/>
          <a:stretch/>
        </p:blipFill>
        <p:spPr>
          <a:xfrm>
            <a:off x="3857625" y="638350"/>
            <a:ext cx="5286374" cy="80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 rotWithShape="1">
          <a:blip r:embed="rId4">
            <a:alphaModFix/>
          </a:blip>
          <a:srcRect b="83847" l="0" r="0" t="0"/>
          <a:stretch/>
        </p:blipFill>
        <p:spPr>
          <a:xfrm>
            <a:off x="3857625" y="638347"/>
            <a:ext cx="5286374" cy="62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 rotWithShape="1">
          <a:blip r:embed="rId4">
            <a:alphaModFix/>
          </a:blip>
          <a:srcRect b="89503" l="0" r="0" t="0"/>
          <a:stretch/>
        </p:blipFill>
        <p:spPr>
          <a:xfrm>
            <a:off x="3857625" y="638349"/>
            <a:ext cx="5286374" cy="40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9D9D9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100" y="876399"/>
            <a:ext cx="7881776" cy="406645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3325950" y="4881175"/>
            <a:ext cx="5818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https://www.pinterest.com/pin/395190936024778319/</a:t>
            </a:r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311700" y="0"/>
            <a:ext cx="8520600" cy="178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highlight>
                  <a:srgbClr val="D9D9D9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The traditional thread-based concurrency model built into Java doesn’t match well with the natural human sense for parallelism.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class MergeSortTask&lt;T extends Comparable&lt;T&gt;&gt;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 RecursiveTask&lt;List&lt;T&gt;&gt;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if (list.size() &lt; 2) { return list;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return list;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return asList(list.get(1), list.get(0));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MergeSortTask&lt;T&gt; leftTask = new MergeSortTask&lt;&gt;(list.subList(0, list.size() / 2));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MergeSortTask&lt;T&gt; rightTask = new MergeSortTask&lt;&gt;(list.subList(list.size() / 2, list.size()));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leftTask.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fork();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rightTask.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List&lt;T&gt; left =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leftTask.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List&lt;T&gt; right =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rightTask.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return merge(left, right);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class MergeSortTask&lt;T extends Comparable&lt;T&gt;&gt;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 </a:t>
            </a:r>
            <a:r>
              <a:rPr b="1"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RecursiveTask&lt;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List&lt;</a:t>
            </a:r>
            <a:r>
              <a:rPr b="1"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1"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if (list.size() &lt; 2) { return list;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return list;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return asList(list.get(1), list.get(0));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MergeSortTask&lt;T&gt; leftTask = new MergeSortTask&lt;&gt;(list.subList(0, list.size() / 2));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MergeSortTask&lt;T&gt; rightTask = new MergeSortTask&lt;&gt;(list.subList(list.size() / 2, list.size()));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leftTask.fork(); rightTask.fork();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List&lt;T&gt; left = leftTask.join();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List&lt;T&gt; right = rightTask.join();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return merge(left, right);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5" name="Shape 195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Shape 196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class MergeSortTask&lt;T extends Comparable&lt;T&gt;&gt;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extends RecursiveTask&lt;List&lt;T&gt;&gt;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(list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size()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(list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size()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asList(list.get(1), list.get(0))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MergeSortTask&lt;T&gt; leftTask = new MergeSortTask&lt;&gt;(list.subList(0, list.size() / 2));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MergeSortTask&lt;T&gt; rightTask = new MergeSortTask&lt;&gt;(list.subList(list.size() / 2, list.size()));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leftTask.fork(); rightTask.fork();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left = leftTask.join();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right = rightTask.join();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return merge(left, right);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2" name="Shape 202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MergeSortTask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&lt;T extends Comparable&lt;T&gt;&gt;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extends RecursiveTask&lt;List&lt;T&gt;&gt;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if (list.size() &lt; 2) { return list;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   return list;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   return asList(list.get(1), list.get(0));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MergeSortTask&lt;T&gt;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leftTask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MergeSortTask&lt;&gt;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list.subList(0, list.size() / 2)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MergeSortTask&lt;T&gt;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rightTask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MergeSortTask&lt;&gt;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list.subList(list.size() / 2, list.size())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leftTask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fork(); rightTask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left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leftTask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right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rightTask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return merge(left, right);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9" name="Shape 209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00" y="445025"/>
            <a:ext cx="6405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Focus for this talk</a:t>
            </a:r>
          </a:p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311700" y="1152475"/>
            <a:ext cx="6405600" cy="3416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it comes to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concurrency and parallelism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first things to appear in someone’s mind may be “Java Concurrency in Practice” by Brian Göetz,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threads, java.util.concurrent, Fork-Join, parallel streams, reactive, Akka or MapReduce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it comes to Groovy, first things to appear in someone’s mind may be Gradle, Grails, Spock, DSLs or scripting.</a:t>
            </a:r>
          </a:p>
        </p:txBody>
      </p:sp>
      <p:pic>
        <p:nvPicPr>
          <p:cNvPr descr="A.0.gif"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431" y="0"/>
            <a:ext cx="2426568" cy="480779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1536500" y="4899900"/>
            <a:ext cx="7607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class MergeSortTask&lt;T extends Comparable&lt;T&gt;&gt;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extends RecursiveTask&lt;List&lt;T&gt;&gt;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if (list.size() &lt; 2) { return list;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   return list;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   return asList(list.get(1), list.get(0));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MergeSortTask&lt;T&gt; leftTask = new MergeSortTask&lt;&gt;(list.subList(0, list.size() / 2));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MergeSortTask&lt;T&gt; rightTask = new MergeSortTask&lt;&gt;(list.subList(list.size() / 2, list.size()));</a:t>
            </a:r>
            <a:b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leftTask.fork(); rightTask.fork();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left = leftTask.join();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right = rightTask.join();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merge(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left, right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6" name="Shape 216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hape 222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1051250" y="1587524"/>
            <a:ext cx="2979299" cy="161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 txBox="1"/>
          <p:nvPr/>
        </p:nvSpPr>
        <p:spPr>
          <a:xfrm>
            <a:off x="0" y="1241769"/>
            <a:ext cx="91440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.parallel()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0" y="1241769"/>
            <a:ext cx="91440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Status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mostPopularTweet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 -&gt; tweet.getText().toLowerCase().contains(topic.toLowerCase())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 -&gt; !tweet.isRetweet()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.max(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comparingInt(tweet -&gt; tweet.getFavoriteCount() + tweet.getRetweetCount())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/>
        </p:nvSpPr>
        <p:spPr>
          <a:xfrm>
            <a:off x="3325950" y="4881175"/>
            <a:ext cx="5818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http://reactivex.io/RxJava/2.x/javadoc/io/reactivex/Flowable.html</a:t>
            </a:r>
          </a:p>
        </p:txBody>
      </p:sp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650" y="260475"/>
            <a:ext cx="3399868" cy="2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6975" y="260475"/>
            <a:ext cx="3399875" cy="2018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650" y="2653900"/>
            <a:ext cx="3399872" cy="201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7911" y="2690125"/>
            <a:ext cx="4018000" cy="194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3F3F3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/>
        </p:nvSpPr>
        <p:spPr>
          <a:xfrm>
            <a:off x="0" y="2725450"/>
            <a:ext cx="9144000" cy="2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@RestController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GreetingController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template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"Hello, %s!"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AtomicLong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counter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AtomicLong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@RequestMapping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"/greeting"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Greeting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greeting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@RequestParam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defaultValue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"World"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Greeting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counter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incrementAndGet()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format(template, name));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7191226" cy="27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 rotWithShape="1">
          <a:blip r:embed="rId3">
            <a:alphaModFix/>
          </a:blip>
          <a:srcRect b="0" l="77044" r="0" t="0"/>
          <a:stretch/>
        </p:blipFill>
        <p:spPr>
          <a:xfrm>
            <a:off x="7191224" y="0"/>
            <a:ext cx="1952773" cy="272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190"/>
            <a:ext cx="9143998" cy="4839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Shape 250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-37475" y="-44125"/>
            <a:ext cx="9218948" cy="52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5250" y="1607520"/>
            <a:ext cx="3592924" cy="28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idx="1" type="body"/>
          </p:nvPr>
        </p:nvSpPr>
        <p:spPr>
          <a:xfrm>
            <a:off x="1710225" y="572700"/>
            <a:ext cx="2798400" cy="4308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parallelism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map/reduce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fork/join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asynchronous execution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actors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agents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1493525" y="4881175"/>
            <a:ext cx="7710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25924"/>
            <a:ext cx="1493518" cy="25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Shape 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6725" y="0"/>
            <a:ext cx="1583250" cy="23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050" y="0"/>
            <a:ext cx="1221124" cy="258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44153" y="2525924"/>
            <a:ext cx="1413850" cy="2184424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 txBox="1"/>
          <p:nvPr>
            <p:ph type="title"/>
          </p:nvPr>
        </p:nvSpPr>
        <p:spPr>
          <a:xfrm>
            <a:off x="1710225" y="0"/>
            <a:ext cx="55965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GPars</a:t>
            </a:r>
          </a:p>
        </p:txBody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4508325" y="572700"/>
            <a:ext cx="2798400" cy="4308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dataflows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remote execution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Communicating Sequential Processes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Software Transactional Memory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Shape 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215952" cy="4797928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/>
          <p:nvPr>
            <p:ph type="title"/>
          </p:nvPr>
        </p:nvSpPr>
        <p:spPr>
          <a:xfrm>
            <a:off x="6216150" y="324550"/>
            <a:ext cx="2928000" cy="55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DEMO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3325950" y="4881175"/>
            <a:ext cx="5818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https://www.pinterest.com/pin/527554543837493577/</a:t>
            </a:r>
          </a:p>
        </p:txBody>
      </p:sp>
      <p:sp>
        <p:nvSpPr>
          <p:cNvPr id="271" name="Shape 271"/>
          <p:cNvSpPr txBox="1"/>
          <p:nvPr>
            <p:ph type="title"/>
          </p:nvPr>
        </p:nvSpPr>
        <p:spPr>
          <a:xfrm>
            <a:off x="6216150" y="1067437"/>
            <a:ext cx="2928000" cy="55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goo.gl/PZNNGY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2" name="Shape 2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6150" y="1869925"/>
            <a:ext cx="2928000" cy="29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title"/>
          </p:nvPr>
        </p:nvSpPr>
        <p:spPr>
          <a:xfrm>
            <a:off x="0" y="1849650"/>
            <a:ext cx="5054700" cy="1444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JAVA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OR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GROOVY?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819675" y="4881175"/>
            <a:ext cx="83244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http://forevercuriousmuseum.org/events/rube-goldberg-machine-summer-camp-july-28-29-30-2015/</a:t>
            </a:r>
          </a:p>
        </p:txBody>
      </p:sp>
      <p:pic>
        <p:nvPicPr>
          <p:cNvPr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4699" y="0"/>
            <a:ext cx="4089299" cy="492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Shape 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Shape 285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the same mutable state variable without appropriate synchronization, your program is broken.</a:t>
            </a:r>
          </a:p>
        </p:txBody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share the state variable across threads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 the state variable immutable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synchronization whenever accessing the state variable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11700" y="445025"/>
            <a:ext cx="6405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Focus for this talk</a:t>
            </a:r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311700" y="2010800"/>
            <a:ext cx="6405600" cy="2558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Framework that provides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high-level APIs and DSLs for writing concurrent and parallel code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both in Java and Groovy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support for concepts of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map/reduce, fork/join, asynchronous code, actors, agents, dataflows (not all mentioned)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deserves a little more attention, isn’t it?</a:t>
            </a:r>
          </a:p>
        </p:txBody>
      </p:sp>
      <p:pic>
        <p:nvPicPr>
          <p:cNvPr descr="A.0.gif"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431" y="0"/>
            <a:ext cx="2426568" cy="480779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/>
        </p:nvSpPr>
        <p:spPr>
          <a:xfrm>
            <a:off x="1536500" y="4899900"/>
            <a:ext cx="7607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208290"/>
            <a:ext cx="6405600" cy="80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Great injustice is that you rarely meet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GPars 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both these lists.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/>
        </p:nvSpPr>
        <p:spPr>
          <a:xfrm>
            <a:off x="0" y="0"/>
            <a:ext cx="910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tweets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ArrayList&lt;&gt;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(tweets);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getName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getTweets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unmodifiableCollection(tweets);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equals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(o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getClass()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getClass())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o;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hashCode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31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/>
        </p:nvSpPr>
        <p:spPr>
          <a:xfrm>
            <a:off x="0" y="0"/>
            <a:ext cx="910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equals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(o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getClass()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getClass())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o;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hashCode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31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/>
        </p:nvSpPr>
        <p:spPr>
          <a:xfrm>
            <a:off x="0" y="0"/>
            <a:ext cx="41121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@Immutable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ImmutableGroovyPerson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Collection&lt;String&gt;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02" name="Shape 302"/>
          <p:cNvGrpSpPr/>
          <p:nvPr/>
        </p:nvGrpSpPr>
        <p:grpSpPr>
          <a:xfrm>
            <a:off x="0" y="1250100"/>
            <a:ext cx="9144003" cy="3893400"/>
            <a:chOff x="0" y="1250100"/>
            <a:chExt cx="9191801" cy="3893400"/>
          </a:xfrm>
        </p:grpSpPr>
        <p:pic>
          <p:nvPicPr>
            <p:cNvPr id="303" name="Shape 30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25300" y="1250100"/>
              <a:ext cx="3893400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" name="Shape 304"/>
            <p:cNvPicPr preferRelativeResize="0"/>
            <p:nvPr/>
          </p:nvPicPr>
          <p:blipFill rotWithShape="1">
            <a:blip r:embed="rId3">
              <a:alphaModFix/>
            </a:blip>
            <a:srcRect b="0" l="0" r="70174" t="0"/>
            <a:stretch/>
          </p:blipFill>
          <p:spPr>
            <a:xfrm>
              <a:off x="0" y="1250100"/>
              <a:ext cx="116122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Shape 305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874324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Shape 306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1641499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Shape 307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2408674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Shape 308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5912824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Shape 309"/>
            <p:cNvPicPr preferRelativeResize="0"/>
            <p:nvPr/>
          </p:nvPicPr>
          <p:blipFill rotWithShape="1">
            <a:blip r:embed="rId3">
              <a:alphaModFix/>
            </a:blip>
            <a:srcRect b="0" l="71503" r="0" t="0"/>
            <a:stretch/>
          </p:blipFill>
          <p:spPr>
            <a:xfrm>
              <a:off x="8082325" y="1250100"/>
              <a:ext cx="1109475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Shape 310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6679999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Shape 311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7412999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/>
        </p:nvSpPr>
        <p:spPr>
          <a:xfrm>
            <a:off x="0" y="0"/>
            <a:ext cx="41121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@Immutable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ImmutableGroovyPerson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Collection&lt;String&gt;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17" name="Shape 317"/>
          <p:cNvGrpSpPr/>
          <p:nvPr/>
        </p:nvGrpSpPr>
        <p:grpSpPr>
          <a:xfrm>
            <a:off x="0" y="1250100"/>
            <a:ext cx="9144003" cy="3893400"/>
            <a:chOff x="0" y="1250100"/>
            <a:chExt cx="9144003" cy="3893400"/>
          </a:xfrm>
        </p:grpSpPr>
        <p:grpSp>
          <p:nvGrpSpPr>
            <p:cNvPr id="318" name="Shape 318"/>
            <p:cNvGrpSpPr/>
            <p:nvPr/>
          </p:nvGrpSpPr>
          <p:grpSpPr>
            <a:xfrm>
              <a:off x="0" y="1250100"/>
              <a:ext cx="9144003" cy="3893400"/>
              <a:chOff x="0" y="1250100"/>
              <a:chExt cx="9191801" cy="3893400"/>
            </a:xfrm>
          </p:grpSpPr>
          <p:pic>
            <p:nvPicPr>
              <p:cNvPr id="319" name="Shape 31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625300" y="1250100"/>
                <a:ext cx="3893400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0" name="Shape 32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70174" t="0"/>
              <a:stretch/>
            </p:blipFill>
            <p:spPr>
              <a:xfrm>
                <a:off x="0" y="1250100"/>
                <a:ext cx="116122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1" name="Shape 321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874324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2" name="Shape 322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1641499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3" name="Shape 323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2408674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4" name="Shape 324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5912824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5" name="Shape 325"/>
              <p:cNvPicPr preferRelativeResize="0"/>
              <p:nvPr/>
            </p:nvPicPr>
            <p:blipFill rotWithShape="1">
              <a:blip r:embed="rId3">
                <a:alphaModFix/>
              </a:blip>
              <a:srcRect b="0" l="71503" r="0" t="0"/>
              <a:stretch/>
            </p:blipFill>
            <p:spPr>
              <a:xfrm>
                <a:off x="8082325" y="1250100"/>
                <a:ext cx="1109475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6" name="Shape 326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6679999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7" name="Shape 327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7412999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28" name="Shape 328"/>
            <p:cNvPicPr preferRelativeResize="0"/>
            <p:nvPr/>
          </p:nvPicPr>
          <p:blipFill rotWithShape="1">
            <a:blip r:embed="rId3">
              <a:alphaModFix/>
            </a:blip>
            <a:srcRect b="11774" l="10120" r="70175" t="10301"/>
            <a:stretch/>
          </p:blipFill>
          <p:spPr>
            <a:xfrm>
              <a:off x="3697425" y="1651000"/>
              <a:ext cx="1714174" cy="303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Shape 3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1977600"/>
              <a:ext cx="6858000" cy="2438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/>
        </p:nvSpPr>
        <p:spPr>
          <a:xfrm>
            <a:off x="2464800" y="225450"/>
            <a:ext cx="4214400" cy="46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class SynchronizedCounter {</a:t>
            </a:r>
            <a:b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int atomicCounter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int counter</a:t>
            </a:r>
            <a:b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@Synchronized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incrementAndGet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atomicCounter = atomicCounter + 1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return atomicCounter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@WithReadLock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counter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@WithWriteLock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increment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counter = counter + 1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/>
        </p:nvSpPr>
        <p:spPr>
          <a:xfrm>
            <a:off x="2464800" y="225450"/>
            <a:ext cx="4214400" cy="46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class SynchronizedCounter {</a:t>
            </a:r>
            <a:b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int atomicCounter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int counter</a:t>
            </a:r>
            <a:b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@Synchronized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incrementAndGet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atomicCounter = atomicCounter + 1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return atomicCounter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@WithReadLock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counter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@WithWriteLock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increment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counter = counter + 1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/>
        </p:nvSpPr>
        <p:spPr>
          <a:xfrm>
            <a:off x="1812450" y="1205550"/>
            <a:ext cx="5519100" cy="27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thread1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Thread.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"Hello from ${Thread.currentThread().name}"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thread2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Thread.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startDaemon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"Hello from ${Thread.currentThread().name}"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 thread1, thread2 ]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*.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join()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/>
        </p:nvSpPr>
        <p:spPr>
          <a:xfrm>
            <a:off x="1491300" y="1465200"/>
            <a:ext cx="6161400" cy="22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process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([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'git'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'status'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execute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([],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'.'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processOutput = new StringWriter()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process.consumeProcessOutput processOutput, processOutput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process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waitFor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86B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processOutput.toString().trim()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5" name="Shape 355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356" name="Shape 356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7" name="Shape 357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358" name="Shape 358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359" name="Shape 359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0" name="Shape 360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1" name="Shape 361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3" name="Shape 363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364" name="Shape 364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6" name="Shape 366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7" name="Shape 367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8" name="Shape 368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9" name="Shape 369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370" name="Shape 370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371" name="Shape 371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7" name="Shape 377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378" name="Shape 378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9" name="Shape 379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380" name="Shape 380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381" name="Shape 381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2" name="Shape 382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3" name="Shape 383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5" name="Shape 385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386" name="Shape 386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7" name="Shape 387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8" name="Shape 388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9" name="Shape 389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0" name="Shape 390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1" name="Shape 391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392" name="Shape 392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393" name="Shape 393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445025"/>
            <a:ext cx="6405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Focus for this talk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311700" y="1152475"/>
            <a:ext cx="6405600" cy="112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this talk we will try to fix it. One by one,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will explore various use cases of GPars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with all its pragmatism and conciseness. </a:t>
            </a:r>
          </a:p>
        </p:txBody>
      </p:sp>
      <p:pic>
        <p:nvPicPr>
          <p:cNvPr descr="A.0.gif"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431" y="0"/>
            <a:ext cx="2426568" cy="480779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/>
        </p:nvSpPr>
        <p:spPr>
          <a:xfrm>
            <a:off x="1536500" y="4899900"/>
            <a:ext cx="7607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311700" y="2278375"/>
            <a:ext cx="6405600" cy="109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forgetting neither plain Java nor Groovy adepts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we will use Groovy to empower our solutions and ensure that everything works from Java the same way.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9" name="Shape 399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00" name="Shape 400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1" name="Shape 401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02" name="Shape 402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03" name="Shape 403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4" name="Shape 404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5" name="Shape 405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6" name="Shape 406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7" name="Shape 407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08" name="Shape 408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9" name="Shape 409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0" name="Shape 410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1" name="Shape 411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2" name="Shape 412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13" name="Shape 413"/>
          <p:cNvGrpSpPr/>
          <p:nvPr/>
        </p:nvGrpSpPr>
        <p:grpSpPr>
          <a:xfrm>
            <a:off x="6233850" y="2361437"/>
            <a:ext cx="1192362" cy="420600"/>
            <a:chOff x="6233850" y="2361437"/>
            <a:chExt cx="1192362" cy="420600"/>
          </a:xfrm>
        </p:grpSpPr>
        <p:sp>
          <p:nvSpPr>
            <p:cNvPr id="414" name="Shape 414"/>
            <p:cNvSpPr/>
            <p:nvPr/>
          </p:nvSpPr>
          <p:spPr>
            <a:xfrm>
              <a:off x="7005612" y="2361437"/>
              <a:ext cx="420600" cy="4206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1200"/>
            </a:p>
          </p:txBody>
        </p:sp>
        <p:sp>
          <p:nvSpPr>
            <p:cNvPr id="415" name="Shape 415"/>
            <p:cNvSpPr/>
            <p:nvPr/>
          </p:nvSpPr>
          <p:spPr>
            <a:xfrm>
              <a:off x="6233850" y="2363550"/>
              <a:ext cx="599700" cy="416400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</p:grpSp>
      <p:sp>
        <p:nvSpPr>
          <p:cNvPr id="416" name="Shape 416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417" name="Shape 417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18" name="Shape 418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4" name="Shape 424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25" name="Shape 425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6" name="Shape 426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27" name="Shape 427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28" name="Shape 428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9" name="Shape 429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0" name="Shape 430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1" name="Shape 431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2" name="Shape 432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33" name="Shape 433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4" name="Shape 434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5" name="Shape 435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6" name="Shape 436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7" name="Shape 437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38" name="Shape 438"/>
          <p:cNvGrpSpPr/>
          <p:nvPr/>
        </p:nvGrpSpPr>
        <p:grpSpPr>
          <a:xfrm>
            <a:off x="6233850" y="2361437"/>
            <a:ext cx="1192362" cy="420600"/>
            <a:chOff x="6233850" y="2361437"/>
            <a:chExt cx="1192362" cy="420600"/>
          </a:xfrm>
        </p:grpSpPr>
        <p:sp>
          <p:nvSpPr>
            <p:cNvPr id="439" name="Shape 439"/>
            <p:cNvSpPr/>
            <p:nvPr/>
          </p:nvSpPr>
          <p:spPr>
            <a:xfrm>
              <a:off x="7005612" y="2361437"/>
              <a:ext cx="420600" cy="4206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1200"/>
            </a:p>
          </p:txBody>
        </p:sp>
        <p:sp>
          <p:nvSpPr>
            <p:cNvPr id="440" name="Shape 440"/>
            <p:cNvSpPr/>
            <p:nvPr/>
          </p:nvSpPr>
          <p:spPr>
            <a:xfrm>
              <a:off x="6233850" y="2363550"/>
              <a:ext cx="599700" cy="416400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</p:grpSp>
      <p:sp>
        <p:nvSpPr>
          <p:cNvPr id="441" name="Shape 441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442" name="Shape 442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43" name="Shape 443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9" name="Shape 449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50" name="Shape 450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1" name="Shape 451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52" name="Shape 452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53" name="Shape 453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4" name="Shape 454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5" name="Shape 455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6" name="Shape 456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7" name="Shape 457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58" name="Shape 458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9" name="Shape 459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0" name="Shape 460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1" name="Shape 461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2" name="Shape 462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63" name="Shape 463"/>
          <p:cNvGrpSpPr/>
          <p:nvPr/>
        </p:nvGrpSpPr>
        <p:grpSpPr>
          <a:xfrm>
            <a:off x="6233850" y="2361437"/>
            <a:ext cx="1192362" cy="420600"/>
            <a:chOff x="6233850" y="2361437"/>
            <a:chExt cx="1192362" cy="420600"/>
          </a:xfrm>
        </p:grpSpPr>
        <p:sp>
          <p:nvSpPr>
            <p:cNvPr id="464" name="Shape 464"/>
            <p:cNvSpPr/>
            <p:nvPr/>
          </p:nvSpPr>
          <p:spPr>
            <a:xfrm>
              <a:off x="7005612" y="2361437"/>
              <a:ext cx="420600" cy="4206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1200"/>
            </a:p>
          </p:txBody>
        </p:sp>
        <p:sp>
          <p:nvSpPr>
            <p:cNvPr id="465" name="Shape 465"/>
            <p:cNvSpPr/>
            <p:nvPr/>
          </p:nvSpPr>
          <p:spPr>
            <a:xfrm>
              <a:off x="6233850" y="2363550"/>
              <a:ext cx="599700" cy="416400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</p:grpSp>
      <p:sp>
        <p:nvSpPr>
          <p:cNvPr id="466" name="Shape 466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467" name="Shape 467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68" name="Shape 468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/>
          <p:nvPr/>
        </p:nvSpPr>
        <p:spPr>
          <a:xfrm>
            <a:off x="5132522" y="385137"/>
            <a:ext cx="1656000" cy="18354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4" name="Shape 474"/>
          <p:cNvSpPr/>
          <p:nvPr/>
        </p:nvSpPr>
        <p:spPr>
          <a:xfrm>
            <a:off x="5132525" y="2818862"/>
            <a:ext cx="1808700" cy="19395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5" name="Shape 475"/>
          <p:cNvSpPr/>
          <p:nvPr/>
        </p:nvSpPr>
        <p:spPr>
          <a:xfrm>
            <a:off x="1238125" y="113227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6" name="Shape 476"/>
          <p:cNvSpPr/>
          <p:nvPr/>
        </p:nvSpPr>
        <p:spPr>
          <a:xfrm>
            <a:off x="2602262" y="2954737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7" name="Shape 477"/>
          <p:cNvSpPr/>
          <p:nvPr/>
        </p:nvSpPr>
        <p:spPr>
          <a:xfrm>
            <a:off x="2208212" y="138735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78" name="Shape 478"/>
          <p:cNvSpPr/>
          <p:nvPr/>
        </p:nvSpPr>
        <p:spPr>
          <a:xfrm>
            <a:off x="1451162" y="1606137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9" name="Shape 479"/>
          <p:cNvSpPr/>
          <p:nvPr/>
        </p:nvSpPr>
        <p:spPr>
          <a:xfrm>
            <a:off x="1451162" y="211673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80" name="Shape 480"/>
          <p:cNvSpPr/>
          <p:nvPr/>
        </p:nvSpPr>
        <p:spPr>
          <a:xfrm>
            <a:off x="3135337" y="283198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81" name="Shape 481"/>
          <p:cNvSpPr/>
          <p:nvPr/>
        </p:nvSpPr>
        <p:spPr>
          <a:xfrm>
            <a:off x="1977512" y="328478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2" name="Shape 482"/>
          <p:cNvSpPr/>
          <p:nvPr/>
        </p:nvSpPr>
        <p:spPr>
          <a:xfrm>
            <a:off x="2032407" y="181478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3" name="Shape 483"/>
          <p:cNvSpPr/>
          <p:nvPr/>
        </p:nvSpPr>
        <p:spPr>
          <a:xfrm>
            <a:off x="2679337" y="178916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4" name="Shape 484"/>
          <p:cNvSpPr/>
          <p:nvPr/>
        </p:nvSpPr>
        <p:spPr>
          <a:xfrm>
            <a:off x="1364387" y="289968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5" name="Shape 485"/>
          <p:cNvSpPr/>
          <p:nvPr/>
        </p:nvSpPr>
        <p:spPr>
          <a:xfrm>
            <a:off x="1871762" y="244403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86" name="Shape 486"/>
          <p:cNvSpPr/>
          <p:nvPr/>
        </p:nvSpPr>
        <p:spPr>
          <a:xfrm>
            <a:off x="2679338" y="2444037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7" name="Shape 487"/>
          <p:cNvSpPr/>
          <p:nvPr/>
        </p:nvSpPr>
        <p:spPr>
          <a:xfrm>
            <a:off x="1396112" y="338895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8" name="Shape 488"/>
          <p:cNvSpPr/>
          <p:nvPr/>
        </p:nvSpPr>
        <p:spPr>
          <a:xfrm>
            <a:off x="2722262" y="325516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9" name="Shape 489"/>
          <p:cNvSpPr/>
          <p:nvPr/>
        </p:nvSpPr>
        <p:spPr>
          <a:xfrm>
            <a:off x="2732287" y="119926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0" name="Shape 490"/>
          <p:cNvSpPr/>
          <p:nvPr/>
        </p:nvSpPr>
        <p:spPr>
          <a:xfrm>
            <a:off x="6026300" y="704825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91" name="Shape 491"/>
          <p:cNvSpPr/>
          <p:nvPr/>
        </p:nvSpPr>
        <p:spPr>
          <a:xfrm>
            <a:off x="5269250" y="9236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2" name="Shape 492"/>
          <p:cNvSpPr/>
          <p:nvPr/>
        </p:nvSpPr>
        <p:spPr>
          <a:xfrm>
            <a:off x="5269250" y="1434212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93" name="Shape 493"/>
          <p:cNvSpPr/>
          <p:nvPr/>
        </p:nvSpPr>
        <p:spPr>
          <a:xfrm>
            <a:off x="5663145" y="95408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4" name="Shape 494"/>
          <p:cNvSpPr/>
          <p:nvPr/>
        </p:nvSpPr>
        <p:spPr>
          <a:xfrm>
            <a:off x="6179925" y="148856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5" name="Shape 495"/>
          <p:cNvSpPr/>
          <p:nvPr/>
        </p:nvSpPr>
        <p:spPr>
          <a:xfrm>
            <a:off x="5736900" y="1724112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6" name="Shape 496"/>
          <p:cNvSpPr/>
          <p:nvPr/>
        </p:nvSpPr>
        <p:spPr>
          <a:xfrm>
            <a:off x="5547350" y="56156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7" name="Shape 497"/>
          <p:cNvSpPr/>
          <p:nvPr/>
        </p:nvSpPr>
        <p:spPr>
          <a:xfrm>
            <a:off x="6096787" y="2954762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8" name="Shape 498"/>
          <p:cNvSpPr/>
          <p:nvPr/>
        </p:nvSpPr>
        <p:spPr>
          <a:xfrm>
            <a:off x="5749137" y="36912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99" name="Shape 499"/>
          <p:cNvSpPr/>
          <p:nvPr/>
        </p:nvSpPr>
        <p:spPr>
          <a:xfrm>
            <a:off x="5810362" y="391148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0" name="Shape 500"/>
          <p:cNvSpPr/>
          <p:nvPr/>
        </p:nvSpPr>
        <p:spPr>
          <a:xfrm>
            <a:off x="5197237" y="352638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1" name="Shape 501"/>
          <p:cNvSpPr/>
          <p:nvPr/>
        </p:nvSpPr>
        <p:spPr>
          <a:xfrm>
            <a:off x="5391425" y="2899712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02" name="Shape 502"/>
          <p:cNvSpPr/>
          <p:nvPr/>
        </p:nvSpPr>
        <p:spPr>
          <a:xfrm>
            <a:off x="5228962" y="401565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3" name="Shape 503"/>
          <p:cNvSpPr/>
          <p:nvPr/>
        </p:nvSpPr>
        <p:spPr>
          <a:xfrm>
            <a:off x="6165975" y="328481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4" name="Shape 504"/>
          <p:cNvSpPr txBox="1"/>
          <p:nvPr>
            <p:ph idx="4294967295" type="title"/>
          </p:nvPr>
        </p:nvSpPr>
        <p:spPr>
          <a:xfrm>
            <a:off x="0" y="230680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05" name="Shape 505"/>
          <p:cNvSpPr/>
          <p:nvPr/>
        </p:nvSpPr>
        <p:spPr>
          <a:xfrm>
            <a:off x="755987" y="224218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06" name="Shape 506"/>
          <p:cNvSpPr/>
          <p:nvPr/>
        </p:nvSpPr>
        <p:spPr>
          <a:xfrm>
            <a:off x="723137" y="2684300"/>
            <a:ext cx="486324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7" name="Shape 507"/>
          <p:cNvSpPr txBox="1"/>
          <p:nvPr>
            <p:ph idx="4294967295" type="title"/>
          </p:nvPr>
        </p:nvSpPr>
        <p:spPr>
          <a:xfrm>
            <a:off x="3923075" y="8945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08" name="Shape 508"/>
          <p:cNvSpPr/>
          <p:nvPr/>
        </p:nvSpPr>
        <p:spPr>
          <a:xfrm>
            <a:off x="4679062" y="8299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09" name="Shape 509"/>
          <p:cNvSpPr/>
          <p:nvPr/>
        </p:nvSpPr>
        <p:spPr>
          <a:xfrm>
            <a:off x="4646212" y="1272050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0" name="Shape 510"/>
          <p:cNvSpPr txBox="1"/>
          <p:nvPr>
            <p:ph idx="4294967295" type="title"/>
          </p:nvPr>
        </p:nvSpPr>
        <p:spPr>
          <a:xfrm>
            <a:off x="3928412" y="3380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11" name="Shape 511"/>
          <p:cNvSpPr/>
          <p:nvPr/>
        </p:nvSpPr>
        <p:spPr>
          <a:xfrm>
            <a:off x="4684400" y="3315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12" name="Shape 512"/>
          <p:cNvSpPr/>
          <p:nvPr/>
        </p:nvSpPr>
        <p:spPr>
          <a:xfrm>
            <a:off x="4651550" y="3757825"/>
            <a:ext cx="486323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3" name="Shape 513"/>
          <p:cNvSpPr/>
          <p:nvPr/>
        </p:nvSpPr>
        <p:spPr>
          <a:xfrm>
            <a:off x="8346202" y="1675450"/>
            <a:ext cx="702000" cy="18354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4" name="Shape 514"/>
          <p:cNvSpPr txBox="1"/>
          <p:nvPr>
            <p:ph idx="4294967295" type="title"/>
          </p:nvPr>
        </p:nvSpPr>
        <p:spPr>
          <a:xfrm>
            <a:off x="7126000" y="21634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15" name="Shape 515"/>
          <p:cNvSpPr/>
          <p:nvPr/>
        </p:nvSpPr>
        <p:spPr>
          <a:xfrm>
            <a:off x="7881987" y="20988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16" name="Shape 516"/>
          <p:cNvSpPr/>
          <p:nvPr/>
        </p:nvSpPr>
        <p:spPr>
          <a:xfrm>
            <a:off x="7849137" y="2540950"/>
            <a:ext cx="486324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7" name="Shape 517"/>
          <p:cNvSpPr/>
          <p:nvPr/>
        </p:nvSpPr>
        <p:spPr>
          <a:xfrm>
            <a:off x="8583987" y="2695450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18" name="Shape 518"/>
          <p:cNvSpPr/>
          <p:nvPr/>
        </p:nvSpPr>
        <p:spPr>
          <a:xfrm>
            <a:off x="8435725" y="2098850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Shape 52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1051250" y="1587524"/>
            <a:ext cx="2979299" cy="161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Shape 524"/>
          <p:cNvSpPr txBox="1"/>
          <p:nvPr/>
        </p:nvSpPr>
        <p:spPr>
          <a:xfrm>
            <a:off x="0" y="1241769"/>
            <a:ext cx="91440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Status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mostPopularTweet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.parallel()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 -&gt; tweet.getText().toLowerCase().contains(topic.toLowerCase())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 -&gt; !tweet.isRetweet()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.max(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comparingInt(tweet -&gt; tweet.getFavoriteCount() + tweet.getRetweetCount())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getColor()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getColor()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.min(comparingInt(shape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getSize()));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.parallel()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getColor()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.min(comparingInt(shape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getSize()));</a:t>
            </a:r>
          </a:p>
        </p:txBody>
      </p:sp>
      <p:sp>
        <p:nvSpPr>
          <p:cNvPr id="550" name="Shape 550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1" name="Shape 551"/>
          <p:cNvSpPr/>
          <p:nvPr/>
        </p:nvSpPr>
        <p:spPr>
          <a:xfrm>
            <a:off x="2602262" y="3632087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2" name="Shape 552"/>
          <p:cNvSpPr/>
          <p:nvPr/>
        </p:nvSpPr>
        <p:spPr>
          <a:xfrm>
            <a:off x="2208212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53" name="Shape 553"/>
          <p:cNvSpPr/>
          <p:nvPr/>
        </p:nvSpPr>
        <p:spPr>
          <a:xfrm>
            <a:off x="1451162" y="2283487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4" name="Shape 554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55" name="Shape 555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56" name="Shape 556"/>
          <p:cNvSpPr/>
          <p:nvPr/>
        </p:nvSpPr>
        <p:spPr>
          <a:xfrm>
            <a:off x="1977512" y="396213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7" name="Shape 557"/>
          <p:cNvSpPr/>
          <p:nvPr/>
        </p:nvSpPr>
        <p:spPr>
          <a:xfrm>
            <a:off x="2032407" y="249213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8" name="Shape 558"/>
          <p:cNvSpPr/>
          <p:nvPr/>
        </p:nvSpPr>
        <p:spPr>
          <a:xfrm>
            <a:off x="2679337" y="246651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9" name="Shape 559"/>
          <p:cNvSpPr/>
          <p:nvPr/>
        </p:nvSpPr>
        <p:spPr>
          <a:xfrm>
            <a:off x="1364387" y="357703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0" name="Shape 560"/>
          <p:cNvSpPr/>
          <p:nvPr/>
        </p:nvSpPr>
        <p:spPr>
          <a:xfrm>
            <a:off x="1871762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61" name="Shape 561"/>
          <p:cNvSpPr/>
          <p:nvPr/>
        </p:nvSpPr>
        <p:spPr>
          <a:xfrm>
            <a:off x="2679338" y="3121387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2" name="Shape 562"/>
          <p:cNvSpPr/>
          <p:nvPr/>
        </p:nvSpPr>
        <p:spPr>
          <a:xfrm>
            <a:off x="1396112" y="406630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3" name="Shape 563"/>
          <p:cNvSpPr/>
          <p:nvPr/>
        </p:nvSpPr>
        <p:spPr>
          <a:xfrm>
            <a:off x="2722262" y="393251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4" name="Shape 564"/>
          <p:cNvSpPr/>
          <p:nvPr/>
        </p:nvSpPr>
        <p:spPr>
          <a:xfrm>
            <a:off x="2732287" y="187661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5" name="Shape 565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66" name="Shape 566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67" name="Shape 567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8" name="Shape 568"/>
          <p:cNvSpPr txBox="1"/>
          <p:nvPr/>
        </p:nvSpPr>
        <p:spPr>
          <a:xfrm>
            <a:off x="3606050" y="2960575"/>
            <a:ext cx="4681200" cy="8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getColor()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.min(comparingInt(shape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getSize()));</a:t>
            </a:r>
          </a:p>
        </p:txBody>
      </p:sp>
      <p:sp>
        <p:nvSpPr>
          <p:cNvPr id="569" name="Shape 569"/>
          <p:cNvSpPr/>
          <p:nvPr/>
        </p:nvSpPr>
        <p:spPr>
          <a:xfrm>
            <a:off x="8614662" y="32680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87"/>
          <p:cNvPicPr preferRelativeResize="0"/>
          <p:nvPr/>
        </p:nvPicPr>
        <p:blipFill rotWithShape="1">
          <a:blip r:embed="rId3">
            <a:alphaModFix/>
          </a:blip>
          <a:srcRect b="0" l="6041" r="0" t="0"/>
          <a:stretch/>
        </p:blipFill>
        <p:spPr>
          <a:xfrm>
            <a:off x="0" y="672250"/>
            <a:ext cx="6135125" cy="3798998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/>
        </p:nvSpPr>
        <p:spPr>
          <a:xfrm>
            <a:off x="0" y="4625400"/>
            <a:ext cx="61350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https://motherboard.vice.com/en_us/article/inside-rube-goldberg-machine-youtube-video-artist-joseph-herschers-bedroom-workshop</a:t>
            </a:r>
          </a:p>
        </p:txBody>
      </p:sp>
      <p:sp>
        <p:nvSpPr>
          <p:cNvPr id="89" name="Shape 89"/>
          <p:cNvSpPr txBox="1"/>
          <p:nvPr/>
        </p:nvSpPr>
        <p:spPr>
          <a:xfrm>
            <a:off x="4220400" y="771825"/>
            <a:ext cx="4923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4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Yaroslav Yermilov</a:t>
            </a: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Senior Software Engineer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EPAM Systems</a:t>
            </a: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yermilov17@gmail.com</a:t>
            </a: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https://yermilov.github.io/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https://twitter.com/yermilov17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https://www.facebook.com/yaroslav.yermilov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https://ua.linkedin.com/pub/yaroslav-yermilov/58/682/506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ork for EPAM Systems since 2011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in office - clustering, Big Data and automated testing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out of office - </a:t>
            </a: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Groovy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ParallelEnhancer.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enhanceInstance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.min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 txBox="1"/>
          <p:nvPr/>
        </p:nvSpPr>
        <p:spPr>
          <a:xfrm>
            <a:off x="1545150" y="370250"/>
            <a:ext cx="6053700" cy="14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ParallelEnhancer.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enhanceInstance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shapes.makeConcurrent()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0" name="Shape 600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1" name="Shape 601"/>
          <p:cNvSpPr/>
          <p:nvPr/>
        </p:nvSpPr>
        <p:spPr>
          <a:xfrm>
            <a:off x="2602262" y="3632087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2" name="Shape 602"/>
          <p:cNvSpPr/>
          <p:nvPr/>
        </p:nvSpPr>
        <p:spPr>
          <a:xfrm>
            <a:off x="2208212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03" name="Shape 603"/>
          <p:cNvSpPr/>
          <p:nvPr/>
        </p:nvSpPr>
        <p:spPr>
          <a:xfrm>
            <a:off x="1451162" y="2283487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4" name="Shape 604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05" name="Shape 605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06" name="Shape 606"/>
          <p:cNvSpPr/>
          <p:nvPr/>
        </p:nvSpPr>
        <p:spPr>
          <a:xfrm>
            <a:off x="1977512" y="396213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7" name="Shape 607"/>
          <p:cNvSpPr/>
          <p:nvPr/>
        </p:nvSpPr>
        <p:spPr>
          <a:xfrm>
            <a:off x="2032407" y="249213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8" name="Shape 608"/>
          <p:cNvSpPr/>
          <p:nvPr/>
        </p:nvSpPr>
        <p:spPr>
          <a:xfrm>
            <a:off x="2679337" y="246651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9" name="Shape 609"/>
          <p:cNvSpPr/>
          <p:nvPr/>
        </p:nvSpPr>
        <p:spPr>
          <a:xfrm>
            <a:off x="1364387" y="357703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0" name="Shape 610"/>
          <p:cNvSpPr/>
          <p:nvPr/>
        </p:nvSpPr>
        <p:spPr>
          <a:xfrm>
            <a:off x="1871762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11" name="Shape 611"/>
          <p:cNvSpPr/>
          <p:nvPr/>
        </p:nvSpPr>
        <p:spPr>
          <a:xfrm>
            <a:off x="2679338" y="3121387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2" name="Shape 612"/>
          <p:cNvSpPr/>
          <p:nvPr/>
        </p:nvSpPr>
        <p:spPr>
          <a:xfrm>
            <a:off x="1396112" y="406630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3" name="Shape 613"/>
          <p:cNvSpPr/>
          <p:nvPr/>
        </p:nvSpPr>
        <p:spPr>
          <a:xfrm>
            <a:off x="2722262" y="393251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4" name="Shape 614"/>
          <p:cNvSpPr/>
          <p:nvPr/>
        </p:nvSpPr>
        <p:spPr>
          <a:xfrm>
            <a:off x="2732287" y="187661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5" name="Shape 615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616" name="Shape 616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17" name="Shape 617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8" name="Shape 618"/>
          <p:cNvSpPr txBox="1"/>
          <p:nvPr/>
        </p:nvSpPr>
        <p:spPr>
          <a:xfrm>
            <a:off x="3775575" y="3001250"/>
            <a:ext cx="2412600" cy="87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</a:p>
        </p:txBody>
      </p:sp>
      <p:sp>
        <p:nvSpPr>
          <p:cNvPr id="619" name="Shape 619"/>
          <p:cNvSpPr/>
          <p:nvPr/>
        </p:nvSpPr>
        <p:spPr>
          <a:xfrm>
            <a:off x="6419250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0" name="Shape 620"/>
          <p:cNvSpPr/>
          <p:nvPr/>
        </p:nvSpPr>
        <p:spPr>
          <a:xfrm>
            <a:off x="7389337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21" name="Shape 621"/>
          <p:cNvSpPr/>
          <p:nvPr/>
        </p:nvSpPr>
        <p:spPr>
          <a:xfrm>
            <a:off x="6632287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22" name="Shape 622"/>
          <p:cNvSpPr/>
          <p:nvPr/>
        </p:nvSpPr>
        <p:spPr>
          <a:xfrm>
            <a:off x="8316462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23" name="Shape 623"/>
          <p:cNvSpPr/>
          <p:nvPr/>
        </p:nvSpPr>
        <p:spPr>
          <a:xfrm>
            <a:off x="7052887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9" name="Shape 629"/>
          <p:cNvSpPr/>
          <p:nvPr/>
        </p:nvSpPr>
        <p:spPr>
          <a:xfrm>
            <a:off x="2208212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30" name="Shape 630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31" name="Shape 631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32" name="Shape 632"/>
          <p:cNvSpPr/>
          <p:nvPr/>
        </p:nvSpPr>
        <p:spPr>
          <a:xfrm>
            <a:off x="1871762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33" name="Shape 633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634" name="Shape 634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35" name="Shape 635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6" name="Shape 636"/>
          <p:cNvSpPr txBox="1"/>
          <p:nvPr/>
        </p:nvSpPr>
        <p:spPr>
          <a:xfrm>
            <a:off x="3775575" y="3001250"/>
            <a:ext cx="2412600" cy="87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</a:p>
        </p:txBody>
      </p:sp>
      <p:sp>
        <p:nvSpPr>
          <p:cNvPr id="637" name="Shape 637"/>
          <p:cNvSpPr/>
          <p:nvPr/>
        </p:nvSpPr>
        <p:spPr>
          <a:xfrm>
            <a:off x="6419250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8" name="Shape 638"/>
          <p:cNvSpPr/>
          <p:nvPr/>
        </p:nvSpPr>
        <p:spPr>
          <a:xfrm>
            <a:off x="6632287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39" name="Shape 639"/>
          <p:cNvSpPr/>
          <p:nvPr/>
        </p:nvSpPr>
        <p:spPr>
          <a:xfrm>
            <a:off x="8316462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40" name="Shape 640"/>
          <p:cNvSpPr txBox="1"/>
          <p:nvPr/>
        </p:nvSpPr>
        <p:spPr>
          <a:xfrm>
            <a:off x="1545150" y="370250"/>
            <a:ext cx="6053700" cy="14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ParallelEnhancer.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enhanceInstance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shapes.makeConcurrent()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6" name="Shape 646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47" name="Shape 647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48" name="Shape 648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649" name="Shape 649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50" name="Shape 650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1" name="Shape 651"/>
          <p:cNvSpPr txBox="1"/>
          <p:nvPr/>
        </p:nvSpPr>
        <p:spPr>
          <a:xfrm>
            <a:off x="3775575" y="3001250"/>
            <a:ext cx="1671300" cy="87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</a:p>
        </p:txBody>
      </p:sp>
      <p:sp>
        <p:nvSpPr>
          <p:cNvPr id="652" name="Shape 652"/>
          <p:cNvSpPr/>
          <p:nvPr/>
        </p:nvSpPr>
        <p:spPr>
          <a:xfrm>
            <a:off x="6291537" y="32680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53" name="Shape 653"/>
          <p:cNvSpPr/>
          <p:nvPr/>
        </p:nvSpPr>
        <p:spPr>
          <a:xfrm>
            <a:off x="5569362" y="3157225"/>
            <a:ext cx="599700" cy="4164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highlight>
                <a:srgbClr val="000000"/>
              </a:highlight>
            </a:endParaRPr>
          </a:p>
        </p:txBody>
      </p:sp>
      <p:sp>
        <p:nvSpPr>
          <p:cNvPr id="654" name="Shape 654"/>
          <p:cNvSpPr txBox="1"/>
          <p:nvPr/>
        </p:nvSpPr>
        <p:spPr>
          <a:xfrm>
            <a:off x="1545150" y="370250"/>
            <a:ext cx="6053700" cy="14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ParallelEnhancer.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enhanceInstance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shapes.makeConcurrent()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 txBox="1"/>
          <p:nvPr/>
        </p:nvSpPr>
        <p:spPr>
          <a:xfrm>
            <a:off x="1545150" y="370250"/>
            <a:ext cx="6053700" cy="15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 txBox="1"/>
          <p:nvPr/>
        </p:nvSpPr>
        <p:spPr>
          <a:xfrm>
            <a:off x="1545150" y="370250"/>
            <a:ext cx="6053700" cy="15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withPool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713" y="611712"/>
            <a:ext cx="5152051" cy="37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>
            <p:ph type="title"/>
          </p:nvPr>
        </p:nvSpPr>
        <p:spPr>
          <a:xfrm>
            <a:off x="920787" y="0"/>
            <a:ext cx="4169700" cy="144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guidelines for developing concurrent code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0" name="Shape 670"/>
          <p:cNvSpPr/>
          <p:nvPr/>
        </p:nvSpPr>
        <p:spPr>
          <a:xfrm>
            <a:off x="2602262" y="3632087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1" name="Shape 671"/>
          <p:cNvSpPr/>
          <p:nvPr/>
        </p:nvSpPr>
        <p:spPr>
          <a:xfrm>
            <a:off x="2208212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72" name="Shape 672"/>
          <p:cNvSpPr/>
          <p:nvPr/>
        </p:nvSpPr>
        <p:spPr>
          <a:xfrm>
            <a:off x="1451162" y="2283487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3" name="Shape 673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74" name="Shape 674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75" name="Shape 675"/>
          <p:cNvSpPr/>
          <p:nvPr/>
        </p:nvSpPr>
        <p:spPr>
          <a:xfrm>
            <a:off x="1977512" y="396213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6" name="Shape 676"/>
          <p:cNvSpPr/>
          <p:nvPr/>
        </p:nvSpPr>
        <p:spPr>
          <a:xfrm>
            <a:off x="2032407" y="249213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7" name="Shape 677"/>
          <p:cNvSpPr/>
          <p:nvPr/>
        </p:nvSpPr>
        <p:spPr>
          <a:xfrm>
            <a:off x="2679337" y="246651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8" name="Shape 678"/>
          <p:cNvSpPr/>
          <p:nvPr/>
        </p:nvSpPr>
        <p:spPr>
          <a:xfrm>
            <a:off x="1364387" y="357703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9" name="Shape 679"/>
          <p:cNvSpPr/>
          <p:nvPr/>
        </p:nvSpPr>
        <p:spPr>
          <a:xfrm>
            <a:off x="1871762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80" name="Shape 680"/>
          <p:cNvSpPr/>
          <p:nvPr/>
        </p:nvSpPr>
        <p:spPr>
          <a:xfrm>
            <a:off x="2679338" y="3121387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1" name="Shape 681"/>
          <p:cNvSpPr/>
          <p:nvPr/>
        </p:nvSpPr>
        <p:spPr>
          <a:xfrm>
            <a:off x="1396112" y="406630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2" name="Shape 682"/>
          <p:cNvSpPr/>
          <p:nvPr/>
        </p:nvSpPr>
        <p:spPr>
          <a:xfrm>
            <a:off x="2722262" y="393251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3" name="Shape 683"/>
          <p:cNvSpPr/>
          <p:nvPr/>
        </p:nvSpPr>
        <p:spPr>
          <a:xfrm>
            <a:off x="2732287" y="187661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4" name="Shape 684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685" name="Shape 685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86" name="Shape 686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7" name="Shape 687"/>
          <p:cNvSpPr txBox="1"/>
          <p:nvPr/>
        </p:nvSpPr>
        <p:spPr>
          <a:xfrm>
            <a:off x="3606050" y="2960575"/>
            <a:ext cx="4681200" cy="8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.filter({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.filter({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</p:txBody>
      </p:sp>
      <p:sp>
        <p:nvSpPr>
          <p:cNvPr id="688" name="Shape 688"/>
          <p:cNvSpPr/>
          <p:nvPr/>
        </p:nvSpPr>
        <p:spPr>
          <a:xfrm>
            <a:off x="8614662" y="32680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89" name="Shape 689"/>
          <p:cNvSpPr txBox="1"/>
          <p:nvPr/>
        </p:nvSpPr>
        <p:spPr>
          <a:xfrm>
            <a:off x="1545150" y="370250"/>
            <a:ext cx="6053700" cy="15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withPool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exceptionHandler)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.filter({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.filter({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 txBox="1"/>
          <p:nvPr>
            <p:ph idx="4294967295" type="title"/>
          </p:nvPr>
        </p:nvSpPr>
        <p:spPr>
          <a:xfrm>
            <a:off x="0" y="2062200"/>
            <a:ext cx="1565700" cy="1019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POOL</a:t>
            </a:r>
          </a:p>
        </p:txBody>
      </p:sp>
      <p:pic>
        <p:nvPicPr>
          <p:cNvPr id="695" name="Shape 6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9182" y="0"/>
            <a:ext cx="765481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Shape 696"/>
          <p:cNvSpPr txBox="1"/>
          <p:nvPr/>
        </p:nvSpPr>
        <p:spPr>
          <a:xfrm>
            <a:off x="5235600" y="4881175"/>
            <a:ext cx="39084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https://discoveryartjoy.wordpress.com/page/2/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 txBox="1"/>
          <p:nvPr/>
        </p:nvSpPr>
        <p:spPr>
          <a:xfrm>
            <a:off x="0" y="0"/>
            <a:ext cx="9144000" cy="51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Closure </a:t>
            </a:r>
            <a:r>
              <a:rPr lang="en-GB">
                <a:latin typeface="Consolas"/>
                <a:ea typeface="Consolas"/>
                <a:cs typeface="Consolas"/>
                <a:sym typeface="Consolas"/>
              </a:rPr>
              <a:t>fetchLatestTweets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= twitter.&amp;fetchLatestTweets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asyncFun()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Closure </a:t>
            </a:r>
            <a:r>
              <a:rPr lang="en-GB">
                <a:latin typeface="Consolas"/>
                <a:ea typeface="Consolas"/>
                <a:cs typeface="Consolas"/>
                <a:sym typeface="Consolas"/>
              </a:rPr>
              <a:t>determineTopic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= topics.&amp;determineTopic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asyncFun()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Closure </a:t>
            </a:r>
            <a:r>
              <a:rPr lang="en-GB">
                <a:latin typeface="Consolas"/>
                <a:ea typeface="Consolas"/>
                <a:cs typeface="Consolas"/>
                <a:sym typeface="Consolas"/>
              </a:rPr>
              <a:t>aggregateTopics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= topics.&amp;aggregateTopics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asyncFun()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Closure </a:t>
            </a:r>
            <a:r>
              <a:rPr lang="en-GB">
                <a:latin typeface="Consolas"/>
                <a:ea typeface="Consolas"/>
                <a:cs typeface="Consolas"/>
                <a:sym typeface="Consolas"/>
              </a:rPr>
              <a:t>fetchNewsAbout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= news.&amp;fetchNewsAbout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asyncFun()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Closure </a:t>
            </a:r>
            <a:r>
              <a:rPr lang="en-GB">
                <a:latin typeface="Consolas"/>
                <a:ea typeface="Consolas"/>
                <a:cs typeface="Consolas"/>
                <a:sym typeface="Consolas"/>
              </a:rPr>
              <a:t>filterMostImportant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= news.&amp;filterMostImportant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asyncFun()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Promise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topics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determineTopic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(fetchLatestTweets)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Promise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aggregatedTopics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topics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get()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inject({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t1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t2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aggregateTopics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(t1, t2)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aggregatedTopics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fetchNewsAbout(it)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filterMostImportant(it)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it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join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 txBox="1"/>
          <p:nvPr/>
        </p:nvSpPr>
        <p:spPr>
          <a:xfrm>
            <a:off x="0" y="0"/>
            <a:ext cx="9144000" cy="51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Closure fetchLatestTweets = twitter.&amp;fetchLatestTweets.asyncFun()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Closure determineTopic = topics.&amp;determineTopic.asyncFun()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Closure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aggregateTopics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topics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&amp;aggregateTopics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gmemoize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Closure fetchNewsAbout = news.&amp;fetchNewsAbout.asyncFun()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Closure filterMostImportant = news.&amp;filterMostImportant.asyncFun()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Promise topics = determineTopic(fetchLatestTweets)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Promise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aggregatedTopics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topics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get()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inject({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t1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t2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aggregateTopics(t1, t2)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aggregatedTopics.then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fetchNewsAbout(it)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}.then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filterMostImportant(it)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}.then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println it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}.join()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 txBox="1"/>
          <p:nvPr>
            <p:ph idx="4294967295" type="title"/>
          </p:nvPr>
        </p:nvSpPr>
        <p:spPr>
          <a:xfrm>
            <a:off x="3684050" y="2264100"/>
            <a:ext cx="5460000" cy="61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AGENTS</a:t>
            </a:r>
          </a:p>
        </p:txBody>
      </p:sp>
      <p:pic>
        <p:nvPicPr>
          <p:cNvPr id="712" name="Shape 7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" y="0"/>
            <a:ext cx="373983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Shape 713"/>
          <p:cNvSpPr txBox="1"/>
          <p:nvPr/>
        </p:nvSpPr>
        <p:spPr>
          <a:xfrm>
            <a:off x="100" y="4683000"/>
            <a:ext cx="9144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http://www.keywordsuggests.com/DT5zG9YMrnEK707aqUa2IhkNs5vUwu3mV6WrrLHR0soHddyR42EFvbEkYg9kaqswD%7CyremGnEFLO%7CzJXdp0SMQ/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 txBox="1"/>
          <p:nvPr/>
        </p:nvSpPr>
        <p:spPr>
          <a:xfrm>
            <a:off x="804900" y="571200"/>
            <a:ext cx="7534200" cy="17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stringGuard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Agent&lt;String&gt;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28.times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Thread.start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stringGuard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updateValue(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it + '|' + Thread.currentThread().name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stringGuard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9" name="Shape 719"/>
          <p:cNvSpPr txBox="1"/>
          <p:nvPr/>
        </p:nvSpPr>
        <p:spPr>
          <a:xfrm>
            <a:off x="804900" y="2288400"/>
            <a:ext cx="7610400" cy="20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listGuard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Agent&lt;List&lt;String&gt;&gt;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43.times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Thread.start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listGuard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it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add(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Thread.currentThread().name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listGuard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valAsync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it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 txBox="1"/>
          <p:nvPr/>
        </p:nvSpPr>
        <p:spPr>
          <a:xfrm>
            <a:off x="610200" y="0"/>
            <a:ext cx="7923600" cy="18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stringGuard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stringGuard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send(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new MessagingRunnable&lt;String&gt;()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protected void doRun(String 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stringGuard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updateValue(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value + '|' + Thread.currentThread().getName()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System.out.println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stringGuard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getVal()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10200" y="1892100"/>
            <a:ext cx="7962300" cy="31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Agent&lt;List&lt;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listGuard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listGuard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send(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ArrayList&lt;&gt;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listGuard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send(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new MessagingRunnable&lt;List&lt;String&gt;&gt;()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protected void doRun(List&lt;String&gt; 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add(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Thread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currentThread()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getName());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listGuard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valAsync(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new MessagingRunnable&lt;List&lt;String&gt;&gt;()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protected void doRun(List&lt;String&gt; 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println(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Shape 7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7075" y="0"/>
            <a:ext cx="670692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Shape 731"/>
          <p:cNvSpPr txBox="1"/>
          <p:nvPr>
            <p:ph idx="4294967295" type="title"/>
          </p:nvPr>
        </p:nvSpPr>
        <p:spPr>
          <a:xfrm>
            <a:off x="0" y="2264100"/>
            <a:ext cx="2720400" cy="61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ACTORS</a:t>
            </a:r>
          </a:p>
        </p:txBody>
      </p:sp>
      <p:sp>
        <p:nvSpPr>
          <p:cNvPr id="732" name="Shape 732"/>
          <p:cNvSpPr txBox="1"/>
          <p:nvPr/>
        </p:nvSpPr>
        <p:spPr>
          <a:xfrm>
            <a:off x="2578825" y="4881175"/>
            <a:ext cx="6564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http://tommyboy5000.deviantart.com/art/Rube-Goldberg-machine-485199926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 txBox="1"/>
          <p:nvPr/>
        </p:nvSpPr>
        <p:spPr>
          <a:xfrm>
            <a:off x="1356450" y="2201300"/>
            <a:ext cx="65934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fetchLatestNews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reactor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news.fetchLatest()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8" name="Shape 738"/>
          <p:cNvSpPr txBox="1"/>
          <p:nvPr/>
        </p:nvSpPr>
        <p:spPr>
          <a:xfrm>
            <a:off x="1356450" y="3069200"/>
            <a:ext cx="6593400" cy="12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extractText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messageHandler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when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reply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status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when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FacebookPost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facebookPost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reply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facebookPost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post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when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BlogArticle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blogArticle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reply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blogArticle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text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739" name="Shape 739"/>
          <p:cNvSpPr txBox="1"/>
          <p:nvPr/>
        </p:nvSpPr>
        <p:spPr>
          <a:xfrm>
            <a:off x="1356450" y="4275600"/>
            <a:ext cx="65934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save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reactor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text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text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740" name="Shape 740"/>
          <p:cNvSpPr txBox="1"/>
          <p:nvPr/>
        </p:nvSpPr>
        <p:spPr>
          <a:xfrm>
            <a:off x="1356450" y="0"/>
            <a:ext cx="6431100" cy="22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main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actor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loop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fetchLatestNews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send()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react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latestNews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extractText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latestNews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react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text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save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text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 txBox="1"/>
          <p:nvPr/>
        </p:nvSpPr>
        <p:spPr>
          <a:xfrm>
            <a:off x="1703850" y="1312350"/>
            <a:ext cx="5736300" cy="25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Closure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handler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ReactorMessagingRunnable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protected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doRun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argument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return news.fetchLatest();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Actor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actor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ReactiveActor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(handler);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actor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start();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/>
        </p:nvSpPr>
        <p:spPr>
          <a:xfrm>
            <a:off x="4292425" y="4822800"/>
            <a:ext cx="4851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http://www.systemcomic.com/2009/04/27/the-system-197</a:t>
            </a:r>
          </a:p>
        </p:txBody>
      </p:sp>
      <p:pic>
        <p:nvPicPr>
          <p:cNvPr id="101" name="Shape 101"/>
          <p:cNvPicPr preferRelativeResize="0"/>
          <p:nvPr/>
        </p:nvPicPr>
        <p:blipFill rotWithShape="1">
          <a:blip r:embed="rId3">
            <a:alphaModFix/>
          </a:blip>
          <a:srcRect b="9369" l="27787" r="51534" t="61925"/>
          <a:stretch/>
        </p:blipFill>
        <p:spPr>
          <a:xfrm>
            <a:off x="0" y="2972619"/>
            <a:ext cx="2798650" cy="137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guideline #2 for developing concurrent code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2798650" y="1017725"/>
            <a:ext cx="6180900" cy="39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class Holder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private int n;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public Holder(int n) { this.n = n;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public void assertSanity()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AssertionError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"Even it can go wrong!"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public class Initializer { </a:t>
            </a:r>
            <a:b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public Holder holder;</a:t>
            </a:r>
            <a:b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public void init() { holder = new Holder(42);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4" name="Shape 104"/>
          <p:cNvSpPr txBox="1"/>
          <p:nvPr/>
        </p:nvSpPr>
        <p:spPr>
          <a:xfrm>
            <a:off x="2798650" y="1017725"/>
            <a:ext cx="6180900" cy="39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assertSanity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AssertionError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"Even it can go wrong!"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 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holder;</a:t>
            </a:r>
            <a:b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init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 holder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42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0" y="1707525"/>
            <a:ext cx="2798700" cy="137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MURPHY’S LAW: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Anything that can go wrong will go wrong.</a:t>
            </a:r>
          </a:p>
        </p:txBody>
      </p:sp>
      <p:pic>
        <p:nvPicPr>
          <p:cNvPr id="106" name="Shape 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464974" y="3174361"/>
            <a:ext cx="975249" cy="11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/>
        </p:nvSpPr>
        <p:spPr>
          <a:xfrm>
            <a:off x="6440225" y="3315787"/>
            <a:ext cx="15594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Holder was not properly published!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 txBox="1"/>
          <p:nvPr/>
        </p:nvSpPr>
        <p:spPr>
          <a:xfrm>
            <a:off x="1576950" y="702000"/>
            <a:ext cx="5990100" cy="37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MessageHandler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DynamicDispatchActor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onMessage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replyIfExists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tweet.getStatus()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onMessage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FacebookPost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facebookPost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replyIfExists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facebookPost.getPost()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onMessage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BlogArticle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blogArticle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replyIfExists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blogArticle.getText()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/>
          <p:cNvSpPr txBox="1"/>
          <p:nvPr>
            <p:ph idx="4294967295" type="title"/>
          </p:nvPr>
        </p:nvSpPr>
        <p:spPr>
          <a:xfrm>
            <a:off x="3999600" y="2264100"/>
            <a:ext cx="5144400" cy="61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DATAFLOWS</a:t>
            </a:r>
          </a:p>
        </p:txBody>
      </p:sp>
      <p:pic>
        <p:nvPicPr>
          <p:cNvPr id="756" name="Shape 7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" y="0"/>
            <a:ext cx="399961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Shape 757"/>
          <p:cNvSpPr txBox="1"/>
          <p:nvPr/>
        </p:nvSpPr>
        <p:spPr>
          <a:xfrm>
            <a:off x="3999600" y="4477525"/>
            <a:ext cx="51444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http://www.projectroomseattle.org/programs-content/2014/6/preparing-for-the-failure-variety-show-the-rube-goldberg-confessionals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 txBox="1"/>
          <p:nvPr/>
        </p:nvSpPr>
        <p:spPr>
          <a:xfrm>
            <a:off x="673800" y="388050"/>
            <a:ext cx="7796400" cy="43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dataflow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dataflow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numberOfInteractions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3" name="Shape 763"/>
          <p:cNvSpPr txBox="1"/>
          <p:nvPr/>
        </p:nvSpPr>
        <p:spPr>
          <a:xfrm>
            <a:off x="656100" y="1072450"/>
            <a:ext cx="78318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dataflow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numberOfInteractions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dataflow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retweets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dataflow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facebookLikes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764" name="Shape 764"/>
          <p:cNvSpPr txBox="1"/>
          <p:nvPr/>
        </p:nvSpPr>
        <p:spPr>
          <a:xfrm>
            <a:off x="656100" y="2060200"/>
            <a:ext cx="7676400" cy="21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dataflow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retweets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twitter.numberOfRetweets(article)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dataflow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facebookLikes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facebook.numberofLikes(article)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 txBox="1"/>
          <p:nvPr/>
        </p:nvSpPr>
        <p:spPr>
          <a:xfrm>
            <a:off x="673800" y="388050"/>
            <a:ext cx="8265600" cy="47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numberOfInteractions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facebookLikes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System.out.println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numberOfInteractions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getVal()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0" name="Shape 770"/>
          <p:cNvSpPr txBox="1"/>
          <p:nvPr/>
        </p:nvSpPr>
        <p:spPr>
          <a:xfrm>
            <a:off x="673800" y="1326425"/>
            <a:ext cx="7831800" cy="16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(Runnable) () -&gt;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try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numberOfInteractions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bind(retweets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getVal()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facebookLikes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getVal());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 catch (InterruptedException e)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throw new RuntimeException(e);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1" name="Shape 771"/>
          <p:cNvSpPr txBox="1"/>
          <p:nvPr/>
        </p:nvSpPr>
        <p:spPr>
          <a:xfrm>
            <a:off x="673800" y="3217325"/>
            <a:ext cx="76764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retweets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twitter.numberOfRetweets(article)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));</a:t>
            </a:r>
          </a:p>
          <a:p>
            <a:pPr lvl="0"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facebookLikes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facebook.numberofLikes(article)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));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 txBox="1"/>
          <p:nvPr/>
        </p:nvSpPr>
        <p:spPr>
          <a:xfrm>
            <a:off x="673800" y="388050"/>
            <a:ext cx="8265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facebookLikes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numberOfInteractions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7" name="Shape 777"/>
          <p:cNvSpPr txBox="1"/>
          <p:nvPr/>
        </p:nvSpPr>
        <p:spPr>
          <a:xfrm>
            <a:off x="673800" y="1340500"/>
            <a:ext cx="7831800" cy="16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operator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[ retweets, facebookLikes ],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outputs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[ numberOfInteractions ],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retweetsCount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facebookLikesCount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numberOfInteractions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&lt;&lt;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retweetsCount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facebookLikesCount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8" name="Shape 778"/>
          <p:cNvSpPr txBox="1"/>
          <p:nvPr/>
        </p:nvSpPr>
        <p:spPr>
          <a:xfrm>
            <a:off x="673800" y="3153825"/>
            <a:ext cx="84702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ALL_ARTICLES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each 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article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&lt;&lt;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numberOfRetweets(article) }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ALL_ARTICLES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each 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article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facebookLikes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&lt;&lt;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numberofLikes(article) }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 txBox="1"/>
          <p:nvPr/>
        </p:nvSpPr>
        <p:spPr>
          <a:xfrm>
            <a:off x="0" y="359825"/>
            <a:ext cx="82656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facebookLikes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numberOfInteractions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</p:txBody>
      </p:sp>
      <p:sp>
        <p:nvSpPr>
          <p:cNvPr id="784" name="Shape 784"/>
          <p:cNvSpPr txBox="1"/>
          <p:nvPr/>
        </p:nvSpPr>
        <p:spPr>
          <a:xfrm>
            <a:off x="0" y="1340500"/>
            <a:ext cx="91440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operator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asList(retweets, facebookLikes),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asList(numberOfInteractions),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new DataflowMessagingRunnable(2) {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protected void doRun(Object... arguments)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getOwningProcessor()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bindOutput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)arguments[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)arguments[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]);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</p:txBody>
      </p:sp>
      <p:sp>
        <p:nvSpPr>
          <p:cNvPr id="785" name="Shape 785"/>
          <p:cNvSpPr txBox="1"/>
          <p:nvPr/>
        </p:nvSpPr>
        <p:spPr>
          <a:xfrm>
            <a:off x="0" y="3851000"/>
            <a:ext cx="9144000" cy="9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task(()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ALL_ARTICLES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forEach(a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twitter.numberOfRetweets(a)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)));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task(()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ALL_ARTICLES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forEach(a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facebookLikes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facebook.numberOfLikes(a)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)));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Shape 790"/>
          <p:cNvPicPr preferRelativeResize="0"/>
          <p:nvPr/>
        </p:nvPicPr>
        <p:blipFill rotWithShape="1">
          <a:blip r:embed="rId3">
            <a:alphaModFix amt="10000"/>
          </a:blip>
          <a:srcRect b="0" l="209" r="0" t="0"/>
          <a:stretch/>
        </p:blipFill>
        <p:spPr>
          <a:xfrm>
            <a:off x="460475" y="0"/>
            <a:ext cx="82230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Shape 7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WHY USE GPARS?</a:t>
            </a:r>
          </a:p>
        </p:txBody>
      </p:sp>
      <p:sp>
        <p:nvSpPr>
          <p:cNvPr id="792" name="Shape 792"/>
          <p:cNvSpPr txBox="1"/>
          <p:nvPr>
            <p:ph idx="1" type="body"/>
          </p:nvPr>
        </p:nvSpPr>
        <p:spPr>
          <a:xfrm>
            <a:off x="311700" y="1152475"/>
            <a:ext cx="8520600" cy="255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IMPROVE PERFORMANCE OF SEQUENTIAL CODE</a:t>
            </a:r>
          </a:p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SIMPLIFY DEVELOPMENT OF CONCURRENT/PARALLEL CODE</a:t>
            </a:r>
          </a:p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CLOSE-TO-DOMAIN ABSTRACTIONS</a:t>
            </a:r>
          </a:p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REDUCE NUMBER OF ERRORS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INTEGRATE DIFFERENT ABSTRACTIONS EASILY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3" name="Shape 793"/>
          <p:cNvSpPr txBox="1"/>
          <p:nvPr>
            <p:ph type="title"/>
          </p:nvPr>
        </p:nvSpPr>
        <p:spPr>
          <a:xfrm>
            <a:off x="311700" y="42389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WHEN DO USE GPARS? - PARALLEL STREAMS</a:t>
            </a:r>
          </a:p>
        </p:txBody>
      </p:sp>
      <p:sp>
        <p:nvSpPr>
          <p:cNvPr id="794" name="Shape 794"/>
          <p:cNvSpPr txBox="1"/>
          <p:nvPr/>
        </p:nvSpPr>
        <p:spPr>
          <a:xfrm>
            <a:off x="100" y="4881175"/>
            <a:ext cx="91440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http://sweetlygrotesque.blogspot.com/2012/01/concept-sketches-goldberg-machine.html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9" name="Shape 799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-15350" y="67074"/>
            <a:ext cx="9174700" cy="5009375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Shape 8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FURTHER DIVE</a:t>
            </a:r>
          </a:p>
        </p:txBody>
      </p:sp>
      <p:sp>
        <p:nvSpPr>
          <p:cNvPr id="801" name="Shape 8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Examples from slides</a:t>
            </a:r>
          </a:p>
          <a:p>
            <a:pPr lv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Groovy and Concurrency with GPars by Paul King</a:t>
            </a:r>
            <a:b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Gpars: Concurrency in Java &amp; Groovy by Ken Kousen</a:t>
            </a:r>
          </a:p>
          <a:p>
            <a:pPr lv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Official site</a:t>
            </a:r>
            <a:br>
              <a:rPr lang="en-GB"/>
            </a:b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Sources</a:t>
            </a:r>
            <a:b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Slack channel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10"/>
              </a:rPr>
              <a:t>The GPars User Guide</a:t>
            </a:r>
            <a:b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11"/>
              </a:rPr>
              <a:t>'Concurrent Groovy with GPars' chapter from 'Groovy in Action' book</a:t>
            </a:r>
          </a:p>
        </p:txBody>
      </p:sp>
      <p:sp>
        <p:nvSpPr>
          <p:cNvPr id="802" name="Shape 802"/>
          <p:cNvSpPr txBox="1"/>
          <p:nvPr/>
        </p:nvSpPr>
        <p:spPr>
          <a:xfrm>
            <a:off x="100" y="4881175"/>
            <a:ext cx="91440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https://s-media-cache-ak0.pinimg.com/originals/94/7b/55/947b558df61fd46caa6d041c1a21bb40.jpg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7" name="Shape 8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662362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Shape 808"/>
          <p:cNvSpPr txBox="1"/>
          <p:nvPr>
            <p:ph type="title"/>
          </p:nvPr>
        </p:nvSpPr>
        <p:spPr>
          <a:xfrm>
            <a:off x="6623625" y="2506675"/>
            <a:ext cx="2520300" cy="1751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4800">
                <a:latin typeface="Helvetica Neue"/>
                <a:ea typeface="Helvetica Neue"/>
                <a:cs typeface="Helvetica Neue"/>
                <a:sym typeface="Helvetica Neue"/>
              </a:rPr>
              <a:t>THANK YOU!</a:t>
            </a:r>
          </a:p>
        </p:txBody>
      </p:sp>
      <p:sp>
        <p:nvSpPr>
          <p:cNvPr id="809" name="Shape 809"/>
          <p:cNvSpPr txBox="1"/>
          <p:nvPr>
            <p:ph type="title"/>
          </p:nvPr>
        </p:nvSpPr>
        <p:spPr>
          <a:xfrm>
            <a:off x="6623625" y="951675"/>
            <a:ext cx="2520300" cy="9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4800">
                <a:latin typeface="Helvetica Neue"/>
                <a:ea typeface="Helvetica Neue"/>
                <a:cs typeface="Helvetica Neue"/>
                <a:sym typeface="Helvetica Neue"/>
              </a:rPr>
              <a:t>Q/A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100" y="4881175"/>
            <a:ext cx="91440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http://sweetlygrotesque.blogspot.com/2012/01/concept-sketches-goldberg-machine.html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/>
          <p:cNvPicPr preferRelativeResize="0"/>
          <p:nvPr/>
        </p:nvPicPr>
        <p:blipFill rotWithShape="1">
          <a:blip r:embed="rId3">
            <a:alphaModFix/>
          </a:blip>
          <a:srcRect b="8990" l="5034" r="78103" t="59859"/>
          <a:stretch/>
        </p:blipFill>
        <p:spPr>
          <a:xfrm>
            <a:off x="219900" y="2836951"/>
            <a:ext cx="2358875" cy="15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4292425" y="4822800"/>
            <a:ext cx="4851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http://www.systemcomic.com/2009/04/27/the-system-197</a:t>
            </a:r>
          </a:p>
        </p:txBody>
      </p:sp>
      <p:sp>
        <p:nvSpPr>
          <p:cNvPr id="114" name="Shape 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guideline #1 for developing concurrent code</a:t>
            </a:r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-12" y="1559500"/>
            <a:ext cx="2798700" cy="137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MOORE’S LAW: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Computers will get exponentially faster.</a:t>
            </a:r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4">
            <a:alphaModFix/>
          </a:blip>
          <a:srcRect b="0" l="1594" r="0" t="0"/>
          <a:stretch/>
        </p:blipFill>
        <p:spPr>
          <a:xfrm>
            <a:off x="3824100" y="1170125"/>
            <a:ext cx="4249424" cy="35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>
            <p:ph idx="1" type="body"/>
          </p:nvPr>
        </p:nvSpPr>
        <p:spPr>
          <a:xfrm>
            <a:off x="4671124" y="2439325"/>
            <a:ext cx="2391599" cy="447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code may not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713" y="611712"/>
            <a:ext cx="5152051" cy="37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>
            <p:ph type="title"/>
          </p:nvPr>
        </p:nvSpPr>
        <p:spPr>
          <a:xfrm>
            <a:off x="920787" y="0"/>
            <a:ext cx="4169700" cy="144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guidelines for developing concurrent code</a:t>
            </a:r>
          </a:p>
        </p:txBody>
      </p:sp>
      <p:sp>
        <p:nvSpPr>
          <p:cNvPr id="124" name="Shape 124"/>
          <p:cNvSpPr txBox="1"/>
          <p:nvPr>
            <p:ph type="title"/>
          </p:nvPr>
        </p:nvSpPr>
        <p:spPr>
          <a:xfrm>
            <a:off x="3006537" y="4305275"/>
            <a:ext cx="3040800" cy="7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 toolbox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